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64" r:id="rId3"/>
    <p:sldId id="263" r:id="rId4"/>
    <p:sldId id="261" r:id="rId5"/>
    <p:sldId id="262" r:id="rId6"/>
    <p:sldId id="265" r:id="rId7"/>
    <p:sldId id="267" r:id="rId8"/>
    <p:sldId id="260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9A9B"/>
    <a:srgbClr val="F6EE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FCF8-6853-4D07-97DD-ED8C9A9000B6}" type="datetimeFigureOut">
              <a:rPr lang="it-IT" smtClean="0"/>
              <a:t>06/04/2022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B245-765C-4411-A5A6-71566E95D3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9219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FCF8-6853-4D07-97DD-ED8C9A9000B6}" type="datetimeFigureOut">
              <a:rPr lang="it-IT" smtClean="0"/>
              <a:t>06/04/2022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B245-765C-4411-A5A6-71566E95D3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0744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FCF8-6853-4D07-97DD-ED8C9A9000B6}" type="datetimeFigureOut">
              <a:rPr lang="it-IT" smtClean="0"/>
              <a:t>06/04/2022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B245-765C-4411-A5A6-71566E95D3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6100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FCF8-6853-4D07-97DD-ED8C9A9000B6}" type="datetimeFigureOut">
              <a:rPr lang="it-IT" smtClean="0"/>
              <a:t>06/04/2022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B245-765C-4411-A5A6-71566E95D3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4414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FCF8-6853-4D07-97DD-ED8C9A9000B6}" type="datetimeFigureOut">
              <a:rPr lang="it-IT" smtClean="0"/>
              <a:t>06/04/2022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B245-765C-4411-A5A6-71566E95D3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081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FCF8-6853-4D07-97DD-ED8C9A9000B6}" type="datetimeFigureOut">
              <a:rPr lang="it-IT" smtClean="0"/>
              <a:t>06/04/2022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B245-765C-4411-A5A6-71566E95D3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0598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FCF8-6853-4D07-97DD-ED8C9A9000B6}" type="datetimeFigureOut">
              <a:rPr lang="it-IT" smtClean="0"/>
              <a:t>06/04/2022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B245-765C-4411-A5A6-71566E95D3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9328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FCF8-6853-4D07-97DD-ED8C9A9000B6}" type="datetimeFigureOut">
              <a:rPr lang="it-IT" smtClean="0"/>
              <a:t>06/04/2022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B245-765C-4411-A5A6-71566E95D3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9430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FCF8-6853-4D07-97DD-ED8C9A9000B6}" type="datetimeFigureOut">
              <a:rPr lang="it-IT" smtClean="0"/>
              <a:t>06/04/2022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B245-765C-4411-A5A6-71566E95D3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2965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FCF8-6853-4D07-97DD-ED8C9A9000B6}" type="datetimeFigureOut">
              <a:rPr lang="it-IT" smtClean="0"/>
              <a:t>06/04/2022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B245-765C-4411-A5A6-71566E95D3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6953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FCF8-6853-4D07-97DD-ED8C9A9000B6}" type="datetimeFigureOut">
              <a:rPr lang="it-IT" smtClean="0"/>
              <a:t>06/04/2022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B245-765C-4411-A5A6-71566E95D3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9227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DFCF8-6853-4D07-97DD-ED8C9A9000B6}" type="datetimeFigureOut">
              <a:rPr lang="it-IT" smtClean="0"/>
              <a:t>06/04/2022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0B245-765C-4411-A5A6-71566E95D3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5654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hyperlink" Target="mailto:sportello.psicologico@icanzio3.onmicrosoft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mailto:sportello.psicologico@icanzio3.onmicrosoft.com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5" Type="http://schemas.openxmlformats.org/officeDocument/2006/relationships/image" Target="../media/image3.png"/><Relationship Id="rId4" Type="http://schemas.openxmlformats.org/officeDocument/2006/relationships/hyperlink" Target="mailto:sportello.psicologico@icanzio3.onmicrosoft.co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8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3.png"/><Relationship Id="rId4" Type="http://schemas.openxmlformats.org/officeDocument/2006/relationships/hyperlink" Target="mailto:sportello.psicologico@icanzio3.onmicrosoft.co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3.png"/><Relationship Id="rId4" Type="http://schemas.openxmlformats.org/officeDocument/2006/relationships/hyperlink" Target="mailto:sportello.psicologico@icanzio3.onmicrosoft.com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g"/><Relationship Id="rId5" Type="http://schemas.openxmlformats.org/officeDocument/2006/relationships/image" Target="../media/image3.png"/><Relationship Id="rId4" Type="http://schemas.openxmlformats.org/officeDocument/2006/relationships/hyperlink" Target="mailto:sportello.psicologico@icanzio3.onmicrosoft.com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3.png"/><Relationship Id="rId4" Type="http://schemas.openxmlformats.org/officeDocument/2006/relationships/hyperlink" Target="mailto:sportello.psicologico@icanzio3.onmicrosoft.com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scuolalab.edu.ti.ch/temieprogetti/educazione_sessuale_nella_scuola/Documents/Documenti_riferimento/STANDARD-OMS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ospedalebambinogesu.it/puberta-precoce-in-italia-raddoppiati-casi-bambine-durante-pandemia-137153/" TargetMode="External"/><Relationship Id="rId5" Type="http://schemas.openxmlformats.org/officeDocument/2006/relationships/image" Target="../media/image3.png"/><Relationship Id="rId4" Type="http://schemas.openxmlformats.org/officeDocument/2006/relationships/hyperlink" Target="mailto:sportello.psicologico@icanzio3.onmicrosoft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3297" y="169446"/>
            <a:ext cx="1449213" cy="978219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7491" y="5879781"/>
            <a:ext cx="1240221" cy="978219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5220349" y="5999558"/>
            <a:ext cx="65147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/>
              <a:t>Laura </a:t>
            </a:r>
            <a:r>
              <a:rPr lang="it-IT" sz="1400" dirty="0" err="1"/>
              <a:t>Elke</a:t>
            </a:r>
            <a:r>
              <a:rPr lang="it-IT" sz="1400" dirty="0"/>
              <a:t> D’</a:t>
            </a:r>
            <a:r>
              <a:rPr lang="it-IT" sz="1400" dirty="0" err="1"/>
              <a:t>Apolito</a:t>
            </a:r>
            <a:endParaRPr lang="it-IT" sz="1400" dirty="0"/>
          </a:p>
          <a:p>
            <a:pPr algn="ctr"/>
            <a:r>
              <a:rPr lang="it-IT" sz="1400" dirty="0"/>
              <a:t>Psicologa, Iscrizione Albo Lazio n. 20995 </a:t>
            </a:r>
            <a:r>
              <a:rPr lang="it-IT" sz="1400" u="sng" dirty="0">
                <a:hlinkClick r:id="rId4"/>
              </a:rPr>
              <a:t>sportello.psicologico@icanzio3.onmicrosoft.com</a:t>
            </a:r>
            <a:endParaRPr lang="it-IT" sz="1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5799263" y="5507116"/>
            <a:ext cx="5641146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prstMaterial="softEdge"/>
          </a:bodyPr>
          <a:lstStyle/>
          <a:p>
            <a:r>
              <a:rPr lang="it-IT" sz="2000" b="1" dirty="0">
                <a:ln>
                  <a:solidFill>
                    <a:srgbClr val="F6EE55"/>
                  </a:solidFill>
                </a:ln>
                <a:solidFill>
                  <a:srgbClr val="5E9A9B"/>
                </a:solidFill>
              </a:rPr>
              <a:t>Sportello Psicologico - Anno scolastico 2021/2021 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4142CB0F-999E-4E66-A9F3-90479E030E1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6622" y="-325245"/>
            <a:ext cx="7509815" cy="7509815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69D21F9B-81E9-4D65-9506-566CF0C049F7}"/>
              </a:ext>
            </a:extLst>
          </p:cNvPr>
          <p:cNvSpPr txBox="1"/>
          <p:nvPr/>
        </p:nvSpPr>
        <p:spPr>
          <a:xfrm>
            <a:off x="6963186" y="2506223"/>
            <a:ext cx="4917231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4000" b="1" dirty="0">
                <a:solidFill>
                  <a:srgbClr val="FF0000"/>
                </a:solidFill>
                <a:latin typeface="Candara" panose="020E0502030303020204" pitchFamily="34" charset="0"/>
              </a:rPr>
              <a:t>Laboratorio di educazione sessuale e affettiva</a:t>
            </a:r>
          </a:p>
          <a:p>
            <a:pPr algn="ctr"/>
            <a:endParaRPr lang="it-IT" sz="4000" b="1" dirty="0">
              <a:solidFill>
                <a:srgbClr val="FF0000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325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magine 12">
            <a:extLst>
              <a:ext uri="{FF2B5EF4-FFF2-40B4-BE49-F238E27FC236}">
                <a16:creationId xmlns:a16="http://schemas.microsoft.com/office/drawing/2014/main" id="{B89413B8-467E-468D-A769-6F4E0ED848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2370" y="2226884"/>
            <a:ext cx="5411833" cy="3601329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385" y="5879781"/>
            <a:ext cx="1449213" cy="978219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7491" y="5879781"/>
            <a:ext cx="1240221" cy="978219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3377682" y="6334780"/>
            <a:ext cx="79870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/>
              <a:t>Laura </a:t>
            </a:r>
            <a:r>
              <a:rPr lang="it-IT" sz="1400" dirty="0" err="1"/>
              <a:t>Elke</a:t>
            </a:r>
            <a:r>
              <a:rPr lang="it-IT" sz="1400" dirty="0"/>
              <a:t> D’Apolito</a:t>
            </a:r>
          </a:p>
          <a:p>
            <a:pPr algn="ctr"/>
            <a:r>
              <a:rPr lang="it-IT" sz="1400" dirty="0"/>
              <a:t>Psicologa, Iscrizione Albo Lazio n. 20995 </a:t>
            </a:r>
            <a:r>
              <a:rPr lang="it-IT" sz="1400" u="sng" dirty="0">
                <a:hlinkClick r:id="rId5"/>
              </a:rPr>
              <a:t>sportello.psicologico@icanzio3.onmicrosoft.com</a:t>
            </a:r>
            <a:endParaRPr lang="it-IT" sz="1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4550611" y="6057995"/>
            <a:ext cx="5641146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prstMaterial="softEdge"/>
          </a:bodyPr>
          <a:lstStyle/>
          <a:p>
            <a:r>
              <a:rPr lang="it-IT" sz="2000" b="1" dirty="0">
                <a:ln>
                  <a:solidFill>
                    <a:srgbClr val="F6EE55"/>
                  </a:solidFill>
                </a:ln>
                <a:solidFill>
                  <a:srgbClr val="5E9A9B"/>
                </a:solidFill>
              </a:rPr>
              <a:t>Sportello Psicologico - Anno scolastico 2021/2021 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4142CB0F-999E-4E66-A9F3-90479E030E13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>
          <a:xfrm>
            <a:off x="-5744" y="-298934"/>
            <a:ext cx="3872204" cy="7744410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98D75126-CD54-4178-B949-BFC4EA7F5F8A}"/>
              </a:ext>
            </a:extLst>
          </p:cNvPr>
          <p:cNvSpPr txBox="1"/>
          <p:nvPr/>
        </p:nvSpPr>
        <p:spPr>
          <a:xfrm>
            <a:off x="3866459" y="1397675"/>
            <a:ext cx="811404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latin typeface="Candara" panose="020E0502030303020204" pitchFamily="34" charset="0"/>
              </a:rPr>
              <a:t>L’ educazione sessuale è una materia di insegnamento obbligatoria nella maggior parte dei paesi dell’Unione Europea; fanno eccezione alcuni, tra cui l’Italia. </a:t>
            </a:r>
          </a:p>
          <a:p>
            <a:endParaRPr lang="it-IT" dirty="0">
              <a:latin typeface="Candara" panose="020E0502030303020204" pitchFamily="34" charset="0"/>
            </a:endParaRP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4E51836C-78F0-4D84-A0BD-7B8549BA3F3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1501" y="72580"/>
            <a:ext cx="3196211" cy="1278484"/>
          </a:xfrm>
          <a:prstGeom prst="rect">
            <a:avLst/>
          </a:prstGeom>
        </p:spPr>
      </p:pic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4561F178-33ED-462D-839B-711AB4CC1C87}"/>
              </a:ext>
            </a:extLst>
          </p:cNvPr>
          <p:cNvSpPr txBox="1"/>
          <p:nvPr/>
        </p:nvSpPr>
        <p:spPr>
          <a:xfrm>
            <a:off x="8851267" y="2736323"/>
            <a:ext cx="3196211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latin typeface="Candara" panose="020E0502030303020204" pitchFamily="34" charset="0"/>
              </a:rPr>
              <a:t>Nell’ educazione sessuale e affettiva, </a:t>
            </a:r>
            <a:r>
              <a:rPr lang="it-IT" b="1" dirty="0">
                <a:latin typeface="Candara" panose="020E0502030303020204" pitchFamily="34" charset="0"/>
              </a:rPr>
              <a:t>le conoscenze trasmesse e le abilità relazionali promosse sono differenziate per fasce d’età</a:t>
            </a:r>
            <a:r>
              <a:rPr lang="it-IT" dirty="0">
                <a:latin typeface="Candara" panose="020E0502030303020204" pitchFamily="34" charset="0"/>
              </a:rPr>
              <a:t>, come indicato</a:t>
            </a:r>
          </a:p>
          <a:p>
            <a:r>
              <a:rPr lang="it-IT" dirty="0">
                <a:latin typeface="Candara" panose="020E0502030303020204" pitchFamily="34" charset="0"/>
              </a:rPr>
              <a:t>dalle </a:t>
            </a:r>
            <a:r>
              <a:rPr lang="it-IT" b="1" dirty="0">
                <a:latin typeface="Candara" panose="020E0502030303020204" pitchFamily="34" charset="0"/>
              </a:rPr>
              <a:t>linee guida dell’Organizzazione Mondiale della Sanità</a:t>
            </a:r>
            <a:r>
              <a:rPr lang="it-IT" dirty="0">
                <a:latin typeface="Candara" panose="020E0502030303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41433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385" y="5879781"/>
            <a:ext cx="1449213" cy="978219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7491" y="5879781"/>
            <a:ext cx="1240221" cy="978219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3377682" y="6334780"/>
            <a:ext cx="79870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/>
              <a:t>Laura </a:t>
            </a:r>
            <a:r>
              <a:rPr lang="it-IT" sz="1400" dirty="0" err="1"/>
              <a:t>Elke</a:t>
            </a:r>
            <a:r>
              <a:rPr lang="it-IT" sz="1400" dirty="0"/>
              <a:t> D’Apolito</a:t>
            </a:r>
          </a:p>
          <a:p>
            <a:pPr algn="ctr"/>
            <a:r>
              <a:rPr lang="it-IT" sz="1400" dirty="0"/>
              <a:t>Psicologa, Iscrizione Albo Lazio n. 20995 </a:t>
            </a:r>
            <a:r>
              <a:rPr lang="it-IT" sz="1400" u="sng" dirty="0">
                <a:hlinkClick r:id="rId4"/>
              </a:rPr>
              <a:t>sportello.psicologico@icanzio3.onmicrosoft.com</a:t>
            </a:r>
            <a:endParaRPr lang="it-IT" sz="1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4550611" y="6057995"/>
            <a:ext cx="5641146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prstMaterial="softEdge"/>
          </a:bodyPr>
          <a:lstStyle/>
          <a:p>
            <a:r>
              <a:rPr lang="it-IT" sz="2000" b="1" dirty="0">
                <a:ln>
                  <a:solidFill>
                    <a:srgbClr val="F6EE55"/>
                  </a:solidFill>
                </a:ln>
                <a:solidFill>
                  <a:srgbClr val="5E9A9B"/>
                </a:solidFill>
              </a:rPr>
              <a:t>Sportello Psicologico - Anno scolastico 2021/2021 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4142CB0F-999E-4E66-A9F3-90479E030E1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>
          <a:xfrm>
            <a:off x="-5744" y="-298934"/>
            <a:ext cx="3872204" cy="7744410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F8920F3A-D855-4F93-99C0-1E0213E201C1}"/>
              </a:ext>
            </a:extLst>
          </p:cNvPr>
          <p:cNvSpPr txBox="1"/>
          <p:nvPr/>
        </p:nvSpPr>
        <p:spPr>
          <a:xfrm>
            <a:off x="3866460" y="762431"/>
            <a:ext cx="817936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dirty="0">
                <a:latin typeface="Candara" panose="020E0502030303020204" pitchFamily="34" charset="0"/>
              </a:rPr>
              <a:t>Durante l’intero anno scolastico, i bambini si trasformano, ma non tutti allo stesso ritmo: è usuale osservare differenze accentuate di altezza e robustezza fisica. </a:t>
            </a:r>
          </a:p>
          <a:p>
            <a:pPr algn="just"/>
            <a:endParaRPr lang="it-IT" dirty="0">
              <a:latin typeface="Candara" panose="020E0502030303020204" pitchFamily="34" charset="0"/>
            </a:endParaRP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C43C1FC3-CBD7-44AD-B7DB-EA5F4C8C393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389" y="2008497"/>
            <a:ext cx="4512431" cy="3384324"/>
          </a:xfrm>
          <a:prstGeom prst="rect">
            <a:avLst/>
          </a:prstGeom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AA153778-25EF-4F2A-86F7-F66294ACB16A}"/>
              </a:ext>
            </a:extLst>
          </p:cNvPr>
          <p:cNvSpPr txBox="1"/>
          <p:nvPr/>
        </p:nvSpPr>
        <p:spPr>
          <a:xfrm>
            <a:off x="3828351" y="2417759"/>
            <a:ext cx="35736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latin typeface="Candara" panose="020E0502030303020204" pitchFamily="34" charset="0"/>
              </a:rPr>
              <a:t>Non ci sono solo differenze tra compagni di una stessa classe, ma anche nel medesimo alunno si può generare una disarmonia tra la crescita psichica e fisica: ci sono bambini con teste infantili avvitate su corpi da preadolescenti o viceversa, minuti, gracili e maturi pensatori.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0557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385" y="5879781"/>
            <a:ext cx="1449213" cy="978219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7491" y="5879781"/>
            <a:ext cx="1240221" cy="978219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3377682" y="6334780"/>
            <a:ext cx="79870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/>
              <a:t>Laura </a:t>
            </a:r>
            <a:r>
              <a:rPr lang="it-IT" sz="1400" dirty="0" err="1"/>
              <a:t>Elke</a:t>
            </a:r>
            <a:r>
              <a:rPr lang="it-IT" sz="1400" dirty="0"/>
              <a:t> D’Apolito</a:t>
            </a:r>
          </a:p>
          <a:p>
            <a:pPr algn="ctr"/>
            <a:r>
              <a:rPr lang="it-IT" sz="1400" dirty="0"/>
              <a:t>Psicologa, Iscrizione Albo Lazio n. 20995 </a:t>
            </a:r>
            <a:r>
              <a:rPr lang="it-IT" sz="1400" u="sng" dirty="0">
                <a:hlinkClick r:id="rId4"/>
              </a:rPr>
              <a:t>sportello.psicologico@icanzio3.onmicrosoft.com</a:t>
            </a:r>
            <a:endParaRPr lang="it-IT" sz="1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4550611" y="6057995"/>
            <a:ext cx="5641146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prstMaterial="softEdge"/>
          </a:bodyPr>
          <a:lstStyle/>
          <a:p>
            <a:r>
              <a:rPr lang="it-IT" sz="2000" b="1" dirty="0">
                <a:ln>
                  <a:solidFill>
                    <a:srgbClr val="F6EE55"/>
                  </a:solidFill>
                </a:ln>
                <a:solidFill>
                  <a:srgbClr val="5E9A9B"/>
                </a:solidFill>
              </a:rPr>
              <a:t>Sportello Psicologico - Anno scolastico 2021/2021 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4142CB0F-999E-4E66-A9F3-90479E030E1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>
          <a:xfrm>
            <a:off x="-5744" y="-298934"/>
            <a:ext cx="3872204" cy="7744410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0291BD4A-5A03-47E5-8DBE-257F30CB867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9006" y="158620"/>
            <a:ext cx="1388706" cy="1388706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B11881CA-9E47-4616-8628-100E7D81D741}"/>
              </a:ext>
            </a:extLst>
          </p:cNvPr>
          <p:cNvSpPr txBox="1"/>
          <p:nvPr/>
        </p:nvSpPr>
        <p:spPr>
          <a:xfrm>
            <a:off x="3866460" y="444992"/>
            <a:ext cx="663980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latin typeface="Candara" panose="020E0502030303020204" pitchFamily="34" charset="0"/>
              </a:rPr>
              <a:t>Pubertà precoce: in Italia raddoppiati i casi nelle bambine durante la pandemia </a:t>
            </a:r>
          </a:p>
          <a:p>
            <a:pPr algn="ctr"/>
            <a:r>
              <a:rPr lang="it-IT" sz="1600" dirty="0">
                <a:latin typeface="Candara" panose="020E0502030303020204" pitchFamily="34" charset="0"/>
              </a:rPr>
              <a:t>Comunicato stampa 28 gennaio 2022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F9D6DC70-9FBC-44EF-9619-BE4459F95D13}"/>
              </a:ext>
            </a:extLst>
          </p:cNvPr>
          <p:cNvSpPr txBox="1"/>
          <p:nvPr/>
        </p:nvSpPr>
        <p:spPr>
          <a:xfrm>
            <a:off x="3667772" y="2498554"/>
            <a:ext cx="49569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andara" panose="020E0502030303020204" pitchFamily="34" charset="0"/>
              </a:rPr>
              <a:t>L’inizio della maturazione sessuale prima degli 8 anni nelle bambine e prima dei 9 anni nei maschi viene identificata come </a:t>
            </a:r>
            <a:r>
              <a:rPr lang="it-IT" b="1" i="1" dirty="0">
                <a:latin typeface="Candara" panose="020E0502030303020204" pitchFamily="34" charset="0"/>
              </a:rPr>
              <a:t>pubertà precoce</a:t>
            </a:r>
            <a:r>
              <a:rPr lang="it-IT" dirty="0">
                <a:latin typeface="Candara" panose="020E0502030303020204" pitchFamily="34" charset="0"/>
              </a:rPr>
              <a:t>. </a:t>
            </a:r>
          </a:p>
          <a:p>
            <a:endParaRPr lang="it-IT" dirty="0">
              <a:latin typeface="Candara" panose="020E0502030303020204" pitchFamily="34" charset="0"/>
            </a:endParaRPr>
          </a:p>
          <a:p>
            <a:r>
              <a:rPr lang="it-IT" dirty="0">
                <a:latin typeface="Candara" panose="020E0502030303020204" pitchFamily="34" charset="0"/>
              </a:rPr>
              <a:t>In Italia i casi di pubertà precoce o anticipata osservati nel semestre marzo- settembre 2020 sono più che raddoppiati rispetto allo stesso periodo del 2019 (</a:t>
            </a:r>
            <a:r>
              <a:rPr lang="it-IT" b="1" dirty="0">
                <a:latin typeface="Candara" panose="020E0502030303020204" pitchFamily="34" charset="0"/>
              </a:rPr>
              <a:t>aumento del 122</a:t>
            </a:r>
            <a:r>
              <a:rPr lang="it-IT" dirty="0">
                <a:latin typeface="Candara" panose="020E0502030303020204" pitchFamily="34" charset="0"/>
              </a:rPr>
              <a:t>%). </a:t>
            </a: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08456E0A-13BD-4D15-AE3F-376D65BF63D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6017" y="2364712"/>
            <a:ext cx="3531479" cy="2942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656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385" y="5879781"/>
            <a:ext cx="1449213" cy="978219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7491" y="5879781"/>
            <a:ext cx="1240221" cy="978219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3377682" y="6334780"/>
            <a:ext cx="79870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/>
              <a:t>Laura </a:t>
            </a:r>
            <a:r>
              <a:rPr lang="it-IT" sz="1400" dirty="0" err="1"/>
              <a:t>Elke</a:t>
            </a:r>
            <a:r>
              <a:rPr lang="it-IT" sz="1400" dirty="0"/>
              <a:t> D’Apolito</a:t>
            </a:r>
          </a:p>
          <a:p>
            <a:pPr algn="ctr"/>
            <a:r>
              <a:rPr lang="it-IT" sz="1400" dirty="0"/>
              <a:t>Psicologa, Iscrizione Albo Lazio n. 20995 </a:t>
            </a:r>
            <a:r>
              <a:rPr lang="it-IT" sz="1400" u="sng" dirty="0">
                <a:hlinkClick r:id="rId4"/>
              </a:rPr>
              <a:t>sportello.psicologico@icanzio3.onmicrosoft.com</a:t>
            </a:r>
            <a:endParaRPr lang="it-IT" sz="1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4550611" y="6057995"/>
            <a:ext cx="5641146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prstMaterial="softEdge"/>
          </a:bodyPr>
          <a:lstStyle/>
          <a:p>
            <a:r>
              <a:rPr lang="it-IT" sz="2000" b="1" dirty="0">
                <a:ln>
                  <a:solidFill>
                    <a:srgbClr val="F6EE55"/>
                  </a:solidFill>
                </a:ln>
                <a:solidFill>
                  <a:srgbClr val="5E9A9B"/>
                </a:solidFill>
              </a:rPr>
              <a:t>Sportello Psicologico - Anno scolastico 2021/2021 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4142CB0F-999E-4E66-A9F3-90479E030E1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>
          <a:xfrm>
            <a:off x="-5744" y="-298934"/>
            <a:ext cx="3872204" cy="7744410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0291BD4A-5A03-47E5-8DBE-257F30CB867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9006" y="158620"/>
            <a:ext cx="1388706" cy="1388706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B11881CA-9E47-4616-8628-100E7D81D741}"/>
              </a:ext>
            </a:extLst>
          </p:cNvPr>
          <p:cNvSpPr txBox="1"/>
          <p:nvPr/>
        </p:nvSpPr>
        <p:spPr>
          <a:xfrm>
            <a:off x="3866460" y="444992"/>
            <a:ext cx="663980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latin typeface="Candara" panose="020E0502030303020204" pitchFamily="34" charset="0"/>
              </a:rPr>
              <a:t>Pubertà precoce: in Italia raddoppiati i casi nelle bambine durante la pandemia </a:t>
            </a:r>
          </a:p>
          <a:p>
            <a:pPr algn="ctr"/>
            <a:r>
              <a:rPr lang="it-IT" sz="1600" dirty="0">
                <a:latin typeface="Candara" panose="020E0502030303020204" pitchFamily="34" charset="0"/>
              </a:rPr>
              <a:t>Comunicato stampa 28 gennaio 2022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139D9EAF-D564-4C24-A70D-C56EA70D6121}"/>
              </a:ext>
            </a:extLst>
          </p:cNvPr>
          <p:cNvSpPr txBox="1"/>
          <p:nvPr/>
        </p:nvSpPr>
        <p:spPr>
          <a:xfrm>
            <a:off x="3866459" y="1585004"/>
            <a:ext cx="813270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0" i="0" dirty="0">
                <a:solidFill>
                  <a:srgbClr val="444444"/>
                </a:solidFill>
                <a:effectLst/>
                <a:latin typeface="Candara" panose="020E0502030303020204" pitchFamily="34" charset="0"/>
              </a:rPr>
              <a:t>Nelle interviste alle famiglie delle bambine con pubertà precoce è emerso un aumento significativo </a:t>
            </a:r>
            <a:r>
              <a:rPr lang="it-IT" b="1" i="0" dirty="0">
                <a:solidFill>
                  <a:srgbClr val="444444"/>
                </a:solidFill>
                <a:effectLst/>
                <a:latin typeface="Candara" panose="020E0502030303020204" pitchFamily="34" charset="0"/>
              </a:rPr>
              <a:t>dell’uso dei dispositivi elettronici </a:t>
            </a:r>
            <a:r>
              <a:rPr lang="it-IT" b="0" i="0" dirty="0">
                <a:solidFill>
                  <a:srgbClr val="444444"/>
                </a:solidFill>
                <a:effectLst/>
                <a:latin typeface="Candara" panose="020E0502030303020204" pitchFamily="34" charset="0"/>
              </a:rPr>
              <a:t>(PC, tablet, smartphone) nel 2020 rispetto al 2019. </a:t>
            </a:r>
            <a:endParaRPr lang="it-IT" dirty="0">
              <a:latin typeface="Candara" panose="020E0502030303020204" pitchFamily="34" charset="0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787D55DE-4294-44A9-BFE8-3A660ABF9D02}"/>
              </a:ext>
            </a:extLst>
          </p:cNvPr>
          <p:cNvSpPr txBox="1"/>
          <p:nvPr/>
        </p:nvSpPr>
        <p:spPr>
          <a:xfrm>
            <a:off x="3866460" y="2878332"/>
            <a:ext cx="791810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0" i="0" dirty="0">
                <a:solidFill>
                  <a:srgbClr val="444444"/>
                </a:solidFill>
                <a:effectLst/>
                <a:latin typeface="Candara" panose="020E0502030303020204" pitchFamily="34" charset="0"/>
              </a:rPr>
              <a:t>Il primo lockdown del 2020 ha provocato anche una drastica </a:t>
            </a:r>
            <a:r>
              <a:rPr lang="it-IT" b="1" i="0" dirty="0">
                <a:solidFill>
                  <a:srgbClr val="444444"/>
                </a:solidFill>
                <a:effectLst/>
                <a:latin typeface="Candara" panose="020E0502030303020204" pitchFamily="34" charset="0"/>
              </a:rPr>
              <a:t>riduzione dell’attività fisica </a:t>
            </a:r>
            <a:r>
              <a:rPr lang="it-IT" b="0" i="0" dirty="0">
                <a:solidFill>
                  <a:srgbClr val="444444"/>
                </a:solidFill>
                <a:effectLst/>
                <a:latin typeface="Candara" panose="020E0502030303020204" pitchFamily="34" charset="0"/>
              </a:rPr>
              <a:t>praticata da bambini e ragazzi, a causa del forzato confinamento domestico. </a:t>
            </a:r>
            <a:endParaRPr lang="it-IT" dirty="0">
              <a:latin typeface="Candara" panose="020E0502030303020204" pitchFamily="34" charset="0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13ABCEBA-C62C-4649-89F3-D7578BA16D44}"/>
              </a:ext>
            </a:extLst>
          </p:cNvPr>
          <p:cNvSpPr txBox="1"/>
          <p:nvPr/>
        </p:nvSpPr>
        <p:spPr>
          <a:xfrm>
            <a:off x="3866459" y="4302788"/>
            <a:ext cx="791810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0" i="0" dirty="0">
                <a:solidFill>
                  <a:srgbClr val="444444"/>
                </a:solidFill>
                <a:effectLst/>
                <a:latin typeface="Candara" panose="020E0502030303020204" pitchFamily="34" charset="0"/>
              </a:rPr>
              <a:t>Anche se non è possibile definire un sicuro nesso causale, i risultati suggeriscono che un </a:t>
            </a:r>
            <a:r>
              <a:rPr lang="it-IT" b="1" i="0" dirty="0">
                <a:solidFill>
                  <a:srgbClr val="444444"/>
                </a:solidFill>
                <a:effectLst/>
                <a:latin typeface="Candara" panose="020E0502030303020204" pitchFamily="34" charset="0"/>
              </a:rPr>
              <a:t>evento stressante </a:t>
            </a:r>
            <a:r>
              <a:rPr lang="it-IT" b="0" i="0" dirty="0">
                <a:solidFill>
                  <a:srgbClr val="444444"/>
                </a:solidFill>
                <a:effectLst/>
                <a:latin typeface="Candara" panose="020E0502030303020204" pitchFamily="34" charset="0"/>
              </a:rPr>
              <a:t>(come il primo lockdown del 2020) possa aver innescato una precoce attivazione puberale in soggetti predisposti a causa di uno stile di vita più sedentario già evidente prima della pandemia.</a:t>
            </a:r>
            <a:endParaRPr lang="it-IT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131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385" y="5879781"/>
            <a:ext cx="1449213" cy="978219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7491" y="5879781"/>
            <a:ext cx="1240221" cy="978219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3377682" y="6334780"/>
            <a:ext cx="79870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/>
              <a:t>Laura </a:t>
            </a:r>
            <a:r>
              <a:rPr lang="it-IT" sz="1400" dirty="0" err="1"/>
              <a:t>Elke</a:t>
            </a:r>
            <a:r>
              <a:rPr lang="it-IT" sz="1400" dirty="0"/>
              <a:t> D’Apolito</a:t>
            </a:r>
          </a:p>
          <a:p>
            <a:pPr algn="ctr"/>
            <a:r>
              <a:rPr lang="it-IT" sz="1400" dirty="0"/>
              <a:t>Psicologa, Iscrizione Albo Lazio n. 20995 </a:t>
            </a:r>
            <a:r>
              <a:rPr lang="it-IT" sz="1400" u="sng" dirty="0">
                <a:hlinkClick r:id="rId4"/>
              </a:rPr>
              <a:t>sportello.psicologico@icanzio3.onmicrosoft.com</a:t>
            </a:r>
            <a:endParaRPr lang="it-IT" sz="1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4550611" y="6057995"/>
            <a:ext cx="5641146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prstMaterial="softEdge"/>
          </a:bodyPr>
          <a:lstStyle/>
          <a:p>
            <a:r>
              <a:rPr lang="it-IT" sz="2000" b="1" dirty="0">
                <a:ln>
                  <a:solidFill>
                    <a:srgbClr val="F6EE55"/>
                  </a:solidFill>
                </a:ln>
                <a:solidFill>
                  <a:srgbClr val="5E9A9B"/>
                </a:solidFill>
              </a:rPr>
              <a:t>Sportello Psicologico - Anno scolastico 2021/2021 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4142CB0F-999E-4E66-A9F3-90479E030E1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>
          <a:xfrm>
            <a:off x="-5744" y="-298934"/>
            <a:ext cx="3872204" cy="7744410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7CEA7039-3315-424D-8B14-78D1F5CC285E}"/>
              </a:ext>
            </a:extLst>
          </p:cNvPr>
          <p:cNvSpPr txBox="1"/>
          <p:nvPr/>
        </p:nvSpPr>
        <p:spPr>
          <a:xfrm>
            <a:off x="3704254" y="156951"/>
            <a:ext cx="847345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b="1" dirty="0">
                <a:latin typeface="Candara" panose="020E0502030303020204" pitchFamily="34" charset="0"/>
              </a:rPr>
              <a:t>I giovani sono esposti a molte nuove fonti di informazione </a:t>
            </a:r>
          </a:p>
          <a:p>
            <a:pPr algn="just"/>
            <a:endParaRPr lang="it-IT" dirty="0">
              <a:latin typeface="Candara" panose="020E0502030303020204" pitchFamily="34" charset="0"/>
            </a:endParaRPr>
          </a:p>
          <a:p>
            <a:pPr algn="just"/>
            <a:r>
              <a:rPr lang="it-IT" dirty="0">
                <a:latin typeface="Candara" panose="020E0502030303020204" pitchFamily="34" charset="0"/>
              </a:rPr>
              <a:t>I media moderni, soprattutto cellulari e internet, sono diventati in un brevissimo arco di tempo importanti fonti di informazioni. </a:t>
            </a:r>
          </a:p>
          <a:p>
            <a:pPr algn="just"/>
            <a:endParaRPr lang="it-IT" dirty="0">
              <a:latin typeface="Candara" panose="020E0502030303020204" pitchFamily="34" charset="0"/>
            </a:endParaRPr>
          </a:p>
          <a:p>
            <a:pPr algn="just"/>
            <a:r>
              <a:rPr lang="it-IT" dirty="0">
                <a:latin typeface="Candara" panose="020E0502030303020204" pitchFamily="34" charset="0"/>
              </a:rPr>
              <a:t>Tuttavia, molte di queste informazioni, soprattutto quelle inerenti la sessualità, sono distorte, non equilibrate, irrealistiche e spesso degradanti, specialmente per le donne (pornografia su internet). </a:t>
            </a:r>
          </a:p>
          <a:p>
            <a:pPr algn="just"/>
            <a:endParaRPr lang="it-IT" dirty="0">
              <a:latin typeface="Candara" panose="020E0502030303020204" pitchFamily="34" charset="0"/>
            </a:endParaRPr>
          </a:p>
          <a:p>
            <a:pPr algn="just"/>
            <a:r>
              <a:rPr lang="it-IT" dirty="0">
                <a:latin typeface="Candara" panose="020E0502030303020204" pitchFamily="34" charset="0"/>
              </a:rPr>
              <a:t>E’ perciò comparsa una nuova ragione a favore dell’educazione sessuale, vale a dire la necessità di contrastare e correggere le informazioni e le immagini fuorvianti veicolate dai media.</a:t>
            </a: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5759BB92-9D7C-4B90-8075-4C3DA0A9700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0579" y="3425743"/>
            <a:ext cx="4683967" cy="2502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367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385" y="5879781"/>
            <a:ext cx="1449213" cy="978219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7491" y="5879781"/>
            <a:ext cx="1240221" cy="978219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3377682" y="6334780"/>
            <a:ext cx="79870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/>
              <a:t>Laura </a:t>
            </a:r>
            <a:r>
              <a:rPr lang="it-IT" sz="1400" dirty="0" err="1"/>
              <a:t>Elke</a:t>
            </a:r>
            <a:r>
              <a:rPr lang="it-IT" sz="1400" dirty="0"/>
              <a:t> D’Apolito</a:t>
            </a:r>
          </a:p>
          <a:p>
            <a:pPr algn="ctr"/>
            <a:r>
              <a:rPr lang="it-IT" sz="1400" dirty="0"/>
              <a:t>Psicologa, Iscrizione Albo Lazio n. 20995 </a:t>
            </a:r>
            <a:r>
              <a:rPr lang="it-IT" sz="1400" u="sng" dirty="0">
                <a:hlinkClick r:id="rId4"/>
              </a:rPr>
              <a:t>sportello.psicologico@icanzio3.onmicrosoft.com</a:t>
            </a:r>
            <a:endParaRPr lang="it-IT" sz="1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4550611" y="6057995"/>
            <a:ext cx="5641146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prstMaterial="softEdge"/>
          </a:bodyPr>
          <a:lstStyle/>
          <a:p>
            <a:r>
              <a:rPr lang="it-IT" sz="2000" b="1" dirty="0">
                <a:ln>
                  <a:solidFill>
                    <a:srgbClr val="F6EE55"/>
                  </a:solidFill>
                </a:ln>
                <a:solidFill>
                  <a:srgbClr val="5E9A9B"/>
                </a:solidFill>
              </a:rPr>
              <a:t>Sportello Psicologico - Anno scolastico 2021/2021 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4142CB0F-999E-4E66-A9F3-90479E030E1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>
          <a:xfrm>
            <a:off x="-5744" y="-298934"/>
            <a:ext cx="3872204" cy="7744410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5E940CE7-8203-4B75-A5CB-92B34AC9091E}"/>
              </a:ext>
            </a:extLst>
          </p:cNvPr>
          <p:cNvSpPr txBox="1"/>
          <p:nvPr/>
        </p:nvSpPr>
        <p:spPr>
          <a:xfrm>
            <a:off x="4721290" y="263836"/>
            <a:ext cx="6036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Candara" panose="020E0502030303020204" pitchFamily="34" charset="0"/>
              </a:rPr>
              <a:t>Strutturazione del percorso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2AA62E8-E6C8-4543-8244-0F7A83174CDF}"/>
              </a:ext>
            </a:extLst>
          </p:cNvPr>
          <p:cNvSpPr txBox="1"/>
          <p:nvPr/>
        </p:nvSpPr>
        <p:spPr>
          <a:xfrm>
            <a:off x="5898210" y="695548"/>
            <a:ext cx="627950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u="sng" dirty="0">
                <a:latin typeface="Candara" panose="020E0502030303020204" pitchFamily="34" charset="0"/>
              </a:rPr>
              <a:t>Primo incontro</a:t>
            </a:r>
            <a:r>
              <a:rPr lang="it-IT" dirty="0">
                <a:latin typeface="Candara" panose="020E0502030303020204" pitchFamily="34" charset="0"/>
              </a:rPr>
              <a:t>: </a:t>
            </a:r>
          </a:p>
          <a:p>
            <a:pPr marL="285750" indent="-285750">
              <a:buFontTx/>
              <a:buChar char="-"/>
            </a:pPr>
            <a:r>
              <a:rPr lang="it-IT" dirty="0">
                <a:latin typeface="Candara" panose="020E0502030303020204" pitchFamily="34" charset="0"/>
              </a:rPr>
              <a:t>Stipulare con il gruppo il patto educativo; </a:t>
            </a:r>
          </a:p>
          <a:p>
            <a:pPr marL="285750" indent="-285750">
              <a:buFontTx/>
              <a:buChar char="-"/>
            </a:pPr>
            <a:r>
              <a:rPr lang="it-IT" dirty="0">
                <a:latin typeface="Candara" panose="020E0502030303020204" pitchFamily="34" charset="0"/>
              </a:rPr>
              <a:t>Riflettere sui termini utilizzati per indicare gli organi genitali</a:t>
            </a:r>
          </a:p>
          <a:p>
            <a:pPr marL="285750" indent="-285750">
              <a:buFontTx/>
              <a:buChar char="-"/>
            </a:pPr>
            <a:r>
              <a:rPr lang="it-IT" dirty="0">
                <a:latin typeface="Candara" panose="020E0502030303020204" pitchFamily="34" charset="0"/>
              </a:rPr>
              <a:t>Introdurre la differenza tra i nomi che danno  valore al nostro corpo e quelli che invece lo svalorizzano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B613D31B-46AB-4D36-B181-0355E89A4256}"/>
              </a:ext>
            </a:extLst>
          </p:cNvPr>
          <p:cNvSpPr txBox="1"/>
          <p:nvPr/>
        </p:nvSpPr>
        <p:spPr>
          <a:xfrm>
            <a:off x="7296247" y="2822881"/>
            <a:ext cx="44553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u="sng" dirty="0">
                <a:latin typeface="Candara" panose="020E0502030303020204" pitchFamily="34" charset="0"/>
              </a:rPr>
              <a:t>Secondo incontro</a:t>
            </a:r>
            <a:r>
              <a:rPr lang="it-IT" dirty="0">
                <a:latin typeface="Candara" panose="020E0502030303020204" pitchFamily="34" charset="0"/>
              </a:rPr>
              <a:t>: </a:t>
            </a:r>
          </a:p>
          <a:p>
            <a:pPr marL="285750" indent="-285750">
              <a:buFontTx/>
              <a:buChar char="-"/>
            </a:pPr>
            <a:r>
              <a:rPr lang="it-IT" dirty="0">
                <a:latin typeface="Candara" panose="020E0502030303020204" pitchFamily="34" charset="0"/>
              </a:rPr>
              <a:t>Conoscere i principali cambiamenti dello sviluppo puberale</a:t>
            </a:r>
          </a:p>
          <a:p>
            <a:pPr marL="285750" indent="-285750">
              <a:buFontTx/>
              <a:buChar char="-"/>
            </a:pPr>
            <a:r>
              <a:rPr lang="it-IT" dirty="0">
                <a:latin typeface="Candara" panose="020E0502030303020204" pitchFamily="34" charset="0"/>
              </a:rPr>
              <a:t>Condividere aspettative e confrontarsi sulle trasformazioni puberali</a:t>
            </a:r>
          </a:p>
          <a:p>
            <a:pPr marL="285750" indent="-285750">
              <a:buFontTx/>
              <a:buChar char="-"/>
            </a:pPr>
            <a:r>
              <a:rPr lang="it-IT" dirty="0">
                <a:latin typeface="Candara" panose="020E0502030303020204" pitchFamily="34" charset="0"/>
              </a:rPr>
              <a:t>Lasciar emergere emozioni, eventuali dubbi e timori sul processo di cambiamento</a:t>
            </a: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F3334025-D422-4B44-BF27-E24CCB8AABC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5726" y="-523220"/>
            <a:ext cx="668393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685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385" y="5879781"/>
            <a:ext cx="1449213" cy="978219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7491" y="5879781"/>
            <a:ext cx="1240221" cy="978219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3377682" y="6334780"/>
            <a:ext cx="79870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/>
              <a:t>Laura </a:t>
            </a:r>
            <a:r>
              <a:rPr lang="it-IT" sz="1400" dirty="0" err="1"/>
              <a:t>Elke</a:t>
            </a:r>
            <a:r>
              <a:rPr lang="it-IT" sz="1400" dirty="0"/>
              <a:t> D’Apolito</a:t>
            </a:r>
          </a:p>
          <a:p>
            <a:pPr algn="ctr"/>
            <a:r>
              <a:rPr lang="it-IT" sz="1400" dirty="0"/>
              <a:t>Psicologa, Iscrizione Albo Lazio n. 20995 </a:t>
            </a:r>
            <a:r>
              <a:rPr lang="it-IT" sz="1400" u="sng" dirty="0">
                <a:hlinkClick r:id="rId4"/>
              </a:rPr>
              <a:t>sportello.psicologico@icanzio3.onmicrosoft.com</a:t>
            </a:r>
            <a:endParaRPr lang="it-IT" sz="1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4550611" y="6057995"/>
            <a:ext cx="5641146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prstMaterial="softEdge"/>
          </a:bodyPr>
          <a:lstStyle/>
          <a:p>
            <a:r>
              <a:rPr lang="it-IT" sz="2000" b="1" dirty="0">
                <a:ln>
                  <a:solidFill>
                    <a:srgbClr val="F6EE55"/>
                  </a:solidFill>
                </a:ln>
                <a:solidFill>
                  <a:srgbClr val="5E9A9B"/>
                </a:solidFill>
              </a:rPr>
              <a:t>Sportello Psicologico - Anno scolastico 2021/2021 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4142CB0F-999E-4E66-A9F3-90479E030E1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>
          <a:xfrm>
            <a:off x="-5744" y="-298934"/>
            <a:ext cx="3872204" cy="7744410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EDDA6720-C463-421B-BA9E-C4CE71BC8A38}"/>
              </a:ext>
            </a:extLst>
          </p:cNvPr>
          <p:cNvSpPr txBox="1"/>
          <p:nvPr/>
        </p:nvSpPr>
        <p:spPr>
          <a:xfrm>
            <a:off x="4068146" y="752182"/>
            <a:ext cx="777240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>
              <a:latin typeface="Candara" panose="020E0502030303020204" pitchFamily="34" charset="0"/>
            </a:endParaRPr>
          </a:p>
          <a:p>
            <a:r>
              <a:rPr lang="it-IT" dirty="0">
                <a:latin typeface="Candara" panose="020E0502030303020204" pitchFamily="34" charset="0"/>
              </a:rPr>
              <a:t>Alberto Pellai, </a:t>
            </a:r>
            <a:r>
              <a:rPr lang="it-IT" dirty="0">
                <a:solidFill>
                  <a:srgbClr val="0563C1"/>
                </a:solidFill>
                <a:latin typeface="Candara" panose="020E0502030303020204" pitchFamily="34" charset="0"/>
              </a:rPr>
              <a:t>Barbara </a:t>
            </a:r>
            <a:r>
              <a:rPr lang="it-IT" dirty="0" err="1">
                <a:latin typeface="Candara" panose="020E0502030303020204" pitchFamily="34" charset="0"/>
              </a:rPr>
              <a:t>Calaba</a:t>
            </a:r>
            <a:r>
              <a:rPr lang="it-IT" dirty="0">
                <a:latin typeface="Candara" panose="020E0502030303020204" pitchFamily="34" charset="0"/>
              </a:rPr>
              <a:t>, (2019) Col cavolo la cicogna, Erikson </a:t>
            </a:r>
          </a:p>
          <a:p>
            <a:endParaRPr lang="it-IT" dirty="0">
              <a:latin typeface="Candara" panose="020E0502030303020204" pitchFamily="34" charset="0"/>
            </a:endParaRPr>
          </a:p>
          <a:p>
            <a:r>
              <a:rPr lang="it-IT" dirty="0">
                <a:latin typeface="Candara" panose="020E0502030303020204" pitchFamily="34" charset="0"/>
              </a:rPr>
              <a:t>Caterina Di Chio, (2013), Laboratorio di educazione sessuale e affettiva – Erikson </a:t>
            </a:r>
          </a:p>
          <a:p>
            <a:endParaRPr lang="it-IT" dirty="0">
              <a:latin typeface="Candara" panose="020E0502030303020204" pitchFamily="34" charset="0"/>
            </a:endParaRPr>
          </a:p>
          <a:p>
            <a:r>
              <a:rPr lang="it-IT" dirty="0">
                <a:latin typeface="Candara" panose="020E0502030303020204" pitchFamily="34" charset="0"/>
              </a:rPr>
              <a:t>Paola Marmocchi, Loretta </a:t>
            </a:r>
            <a:r>
              <a:rPr lang="it-IT" dirty="0" err="1">
                <a:latin typeface="Candara" panose="020E0502030303020204" pitchFamily="34" charset="0"/>
              </a:rPr>
              <a:t>Raffuzzi</a:t>
            </a:r>
            <a:r>
              <a:rPr lang="it-IT" dirty="0">
                <a:latin typeface="Candara" panose="020E0502030303020204" pitchFamily="34" charset="0"/>
              </a:rPr>
              <a:t>, Eleonora Strazzari, (2018) Percorsi di educazione affettiva e sessuale per preadolescenti, Erikson </a:t>
            </a:r>
          </a:p>
          <a:p>
            <a:endParaRPr lang="it-IT" dirty="0">
              <a:latin typeface="Candara" panose="020E0502030303020204" pitchFamily="34" charset="0"/>
            </a:endParaRPr>
          </a:p>
          <a:p>
            <a:r>
              <a:rPr lang="it-IT" dirty="0">
                <a:latin typeface="Candara" panose="020E0502030303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https://www.ospedalebambinogesu.it/puberta-precoce-in-italia-raddoppiati-casi-bambine-durante-pandemia-137153/</a:t>
            </a:r>
            <a:endParaRPr lang="it-IT" dirty="0">
              <a:latin typeface="Candara" panose="020E0502030303020204" pitchFamily="34" charset="0"/>
            </a:endParaRPr>
          </a:p>
          <a:p>
            <a:endParaRPr lang="it-IT" dirty="0">
              <a:latin typeface="Candara" panose="020E0502030303020204" pitchFamily="34" charset="0"/>
            </a:endParaRPr>
          </a:p>
          <a:p>
            <a:r>
              <a:rPr lang="it-IT" dirty="0">
                <a:latin typeface="Candara" panose="020E0502030303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https://scuolalab.edu.ti.ch/temieprogetti/educazione_sessuale_nella_scuola/Documents/Documenti_riferimento/STANDARD-OMS.pdf</a:t>
            </a:r>
            <a:endParaRPr lang="it-IT" dirty="0">
              <a:latin typeface="Candara" panose="020E0502030303020204" pitchFamily="34" charset="0"/>
            </a:endParaRP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306079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</TotalTime>
  <Words>803</Words>
  <Application>Microsoft Office PowerPoint</Application>
  <PresentationFormat>Widescreen</PresentationFormat>
  <Paragraphs>67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Candara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Laura</dc:creator>
  <cp:lastModifiedBy>Sportello Psicologico</cp:lastModifiedBy>
  <cp:revision>28</cp:revision>
  <dcterms:created xsi:type="dcterms:W3CDTF">2020-12-02T09:22:55Z</dcterms:created>
  <dcterms:modified xsi:type="dcterms:W3CDTF">2022-04-06T13:37:10Z</dcterms:modified>
</cp:coreProperties>
</file>